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Slab"/>
      <p:regular r:id="rId33"/>
      <p:bold r:id="rId34"/>
    </p:embeddedFont>
    <p:embeddedFont>
      <p:font typeface="Montserrat SemiBold"/>
      <p:regular r:id="rId35"/>
      <p:bold r:id="rId36"/>
      <p:italic r:id="rId37"/>
      <p:boldItalic r:id="rId38"/>
    </p:embeddedFont>
    <p:embeddedFont>
      <p:font typeface="Montagu Slab Medium"/>
      <p:regular r:id="rId39"/>
      <p:bold r:id="rId40"/>
    </p:embeddedFont>
    <p:embeddedFont>
      <p:font typeface="Old Standard TT"/>
      <p:regular r:id="rId41"/>
      <p:bold r:id="rId42"/>
      <p:italic r:id="rId43"/>
    </p:embeddedFont>
    <p:embeddedFont>
      <p:font typeface="Roboto Slab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8CF277-29A3-4463-8BEA-ED5C8095B789}">
  <a:tblStyle styleId="{508CF277-29A3-4463-8BEA-ED5C8095B7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aguSlabMedium-bold.fntdata"/><Relationship Id="rId20" Type="http://schemas.openxmlformats.org/officeDocument/2006/relationships/slide" Target="slides/slide14.xml"/><Relationship Id="rId42" Type="http://schemas.openxmlformats.org/officeDocument/2006/relationships/font" Target="fonts/OldStandardTT-bold.fntdata"/><Relationship Id="rId41" Type="http://schemas.openxmlformats.org/officeDocument/2006/relationships/font" Target="fonts/OldStandardTT-regular.fntdata"/><Relationship Id="rId22" Type="http://schemas.openxmlformats.org/officeDocument/2006/relationships/slide" Target="slides/slide16.xml"/><Relationship Id="rId44" Type="http://schemas.openxmlformats.org/officeDocument/2006/relationships/font" Target="fonts/RobotoSlabMedium-regular.fntdata"/><Relationship Id="rId21" Type="http://schemas.openxmlformats.org/officeDocument/2006/relationships/slide" Target="slides/slide15.xml"/><Relationship Id="rId43" Type="http://schemas.openxmlformats.org/officeDocument/2006/relationships/font" Target="fonts/OldStandardT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obotoSlab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Slab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RobotoSlab-bold.fntdata"/><Relationship Id="rId15" Type="http://schemas.openxmlformats.org/officeDocument/2006/relationships/slide" Target="slides/slide9.xml"/><Relationship Id="rId37" Type="http://schemas.openxmlformats.org/officeDocument/2006/relationships/font" Target="fonts/Montserra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SemiBold-bold.fntdata"/><Relationship Id="rId17" Type="http://schemas.openxmlformats.org/officeDocument/2006/relationships/slide" Target="slides/slide11.xml"/><Relationship Id="rId39" Type="http://schemas.openxmlformats.org/officeDocument/2006/relationships/font" Target="fonts/MontaguSlabMedium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95b82975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95b829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68c075a5b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68c075a5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23cc21a58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23cc21a5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23cc21a58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23cc21a5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23cc21a58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23cc21a5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23cc21a58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23cc21a5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23cc21a58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23cc21a5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23cc21a58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23cc21a5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23cc21a58_1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23cc21a5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23cc21a58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23cc21a5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51653bee6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51653be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23cc21a58_1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23cc21a5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23cc21a58_1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23cc21a5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23cc21a58_1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23cc21a5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23cc21a58_1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23cc21a5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5a73082f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5a73082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3cc21a58_1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23cc21a5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d10db219f_5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d10db219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95f3813de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95f3813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642d344a4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642d344a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68c075a5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68c075a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23cc21a5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23cc21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5a73082f1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5a73082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23cc21a58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23cc21a5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68c075a5b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68c075a5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B6BVI03CQU3ixcKUmsSmBsasOyu123La/view?usp=sharing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OwJj3U6ctmLJh7AzuVc7xJwVAafNl5pH/view?usp=sharing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anDYkQhHwycwJyoNbAukdLDYe8tYZFtx/view?usp=sharing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-61000" y="0"/>
            <a:ext cx="46329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CSE428</a:t>
            </a:r>
            <a:endParaRPr>
              <a:solidFill>
                <a:schemeClr val="dk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Milestone 2</a:t>
            </a:r>
            <a:endParaRPr>
              <a:solidFill>
                <a:schemeClr val="dk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rPr>
              <a:t>Presentation</a:t>
            </a:r>
            <a:endParaRPr>
              <a:solidFill>
                <a:schemeClr val="dk1"/>
              </a:solidFill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57190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Istiak Ahmed (21241066)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Md Fahim Faisal (19101161)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Mahir Faisal Chowdhury (19301026) 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Md Sadi Ashraf (23141067)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Sk Samiul Kadir (20101211)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Md.Waseq Alvi (20101153)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50" y="427475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118500" y="88450"/>
            <a:ext cx="89070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Misclassified Images using Custom CNN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1092450" y="4720375"/>
            <a:ext cx="69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Random 25 Misclassified Images in Test Set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2438550" y="462550"/>
            <a:ext cx="4206550" cy="43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0" y="457225"/>
            <a:ext cx="9144000" cy="46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-19800" y="-9100"/>
            <a:ext cx="86601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Test Confusion Matrix </a:t>
            </a: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for Custom CNN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386" y="457200"/>
            <a:ext cx="5379228" cy="46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50" y="427475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73650" y="88450"/>
            <a:ext cx="89967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ResNet - 50</a:t>
            </a: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 Code Snippet &amp; Structure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33150" y="4796575"/>
            <a:ext cx="9077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Architecture </a:t>
            </a: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Link @</a:t>
            </a: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 : </a:t>
            </a:r>
            <a:r>
              <a:rPr lang="en" sz="2000" u="sng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ResNet - 50 Model Figure</a:t>
            </a:r>
            <a:endParaRPr sz="200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574" y="457200"/>
            <a:ext cx="5244851" cy="43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0" y="553700"/>
            <a:ext cx="9144000" cy="45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104400" y="67100"/>
            <a:ext cx="89352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Train Vs Validation Loss for ResNet - 50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170" y="576250"/>
            <a:ext cx="5355660" cy="40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605850" y="4736600"/>
            <a:ext cx="7932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Train VS Validation Loss For ResNet - 50 over 31/200 Epochs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0" y="553700"/>
            <a:ext cx="9144000" cy="45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104400" y="67100"/>
            <a:ext cx="89352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Train Vs Validation Acc. for ResNet - 50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446" l="0" r="0" t="436"/>
          <a:stretch/>
        </p:blipFill>
        <p:spPr>
          <a:xfrm>
            <a:off x="1894170" y="576250"/>
            <a:ext cx="5355660" cy="40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355200" y="4736600"/>
            <a:ext cx="8433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Train VS Validation Accuracy For ResNet - 50 over 31/200 Epochs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0" y="461775"/>
            <a:ext cx="9144000" cy="46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96750" y="67100"/>
            <a:ext cx="89505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Metrics Result using ResNet - 50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grpSp>
        <p:nvGrpSpPr>
          <p:cNvPr id="191" name="Google Shape;191;p27"/>
          <p:cNvGrpSpPr/>
          <p:nvPr/>
        </p:nvGrpSpPr>
        <p:grpSpPr>
          <a:xfrm>
            <a:off x="96675" y="2003898"/>
            <a:ext cx="8950651" cy="2131250"/>
            <a:chOff x="96675" y="2003898"/>
            <a:chExt cx="8950651" cy="2131250"/>
          </a:xfrm>
        </p:grpSpPr>
        <p:pic>
          <p:nvPicPr>
            <p:cNvPr id="192" name="Google Shape;192;p27"/>
            <p:cNvPicPr preferRelativeResize="0"/>
            <p:nvPr/>
          </p:nvPicPr>
          <p:blipFill rotWithShape="1">
            <a:blip r:embed="rId3">
              <a:alphaModFix/>
            </a:blip>
            <a:srcRect b="3051" l="0" r="0" t="3051"/>
            <a:stretch/>
          </p:blipFill>
          <p:spPr>
            <a:xfrm>
              <a:off x="96675" y="2320652"/>
              <a:ext cx="4596600" cy="149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7"/>
            <p:cNvPicPr preferRelativeResize="0"/>
            <p:nvPr/>
          </p:nvPicPr>
          <p:blipFill rotWithShape="1">
            <a:blip r:embed="rId4">
              <a:alphaModFix/>
            </a:blip>
            <a:srcRect b="573" l="0" r="0" t="573"/>
            <a:stretch/>
          </p:blipFill>
          <p:spPr>
            <a:xfrm>
              <a:off x="4776625" y="2003898"/>
              <a:ext cx="4270700" cy="2131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7"/>
          <p:cNvSpPr txBox="1"/>
          <p:nvPr/>
        </p:nvSpPr>
        <p:spPr>
          <a:xfrm>
            <a:off x="146550" y="4252325"/>
            <a:ext cx="8850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Individual and Overall Class Sensitivity, Specificity, PPV, NPV &amp; Overall Accuracy using ResNet - 50 on Test Set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95" name="Google Shape;195;p27"/>
          <p:cNvGrpSpPr/>
          <p:nvPr/>
        </p:nvGrpSpPr>
        <p:grpSpPr>
          <a:xfrm>
            <a:off x="96703" y="641598"/>
            <a:ext cx="8950595" cy="1218508"/>
            <a:chOff x="141375" y="717763"/>
            <a:chExt cx="8526000" cy="1076325"/>
          </a:xfrm>
        </p:grpSpPr>
        <p:pic>
          <p:nvPicPr>
            <p:cNvPr id="196" name="Google Shape;19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1375" y="765400"/>
              <a:ext cx="1638300" cy="98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55863" y="717763"/>
              <a:ext cx="1666875" cy="107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98950" y="727300"/>
              <a:ext cx="1647825" cy="105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09250" y="732063"/>
              <a:ext cx="16192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90975" y="732063"/>
              <a:ext cx="1676400" cy="1047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/>
          <p:nvPr/>
        </p:nvSpPr>
        <p:spPr>
          <a:xfrm>
            <a:off x="50" y="427475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118500" y="88450"/>
            <a:ext cx="89070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Misclassified Images using ResNet - 50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1092450" y="4720375"/>
            <a:ext cx="69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Random 25 Misclassified Images in Test Set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2464262" y="462550"/>
            <a:ext cx="4215475" cy="43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/>
        </p:nvSpPr>
        <p:spPr>
          <a:xfrm>
            <a:off x="0" y="457225"/>
            <a:ext cx="9144000" cy="46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-19800" y="-9100"/>
            <a:ext cx="86601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Test </a:t>
            </a: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Confusion Matrix for ResNet - 50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386" y="457200"/>
            <a:ext cx="5379228" cy="46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50" y="427475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73650" y="88450"/>
            <a:ext cx="89967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Inception</a:t>
            </a: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Net Code Snippet &amp; Structure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33150" y="4796575"/>
            <a:ext cx="9077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Architecture </a:t>
            </a: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Link @</a:t>
            </a: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 :</a:t>
            </a:r>
            <a:r>
              <a:rPr lang="en" sz="20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2000" u="sng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InceptionNET Model Figure</a:t>
            </a:r>
            <a:endParaRPr sz="200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88" y="506400"/>
            <a:ext cx="8272424" cy="425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0" y="553700"/>
            <a:ext cx="9144000" cy="45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1"/>
          <p:cNvSpPr txBox="1"/>
          <p:nvPr>
            <p:ph type="title"/>
          </p:nvPr>
        </p:nvSpPr>
        <p:spPr>
          <a:xfrm>
            <a:off x="104400" y="67100"/>
            <a:ext cx="89352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Train Vs Validation Loss for InceptionN</a:t>
            </a: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et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170" y="576250"/>
            <a:ext cx="5355660" cy="40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605850" y="4736600"/>
            <a:ext cx="7932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Train VS Validation Loss For InceptionNET over 34/200 Epochs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427475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❖"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Random Rotations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❖"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Horizontal and Vertical Shifts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❖"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Shear Transformations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❖"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Random Zooming (Zoom in, Zoom out)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❖"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Random Horizontal Flips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114275" y="88450"/>
            <a:ext cx="56649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Augmentation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628650" y="2349000"/>
            <a:ext cx="78867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Types of Augmentation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275" y="488652"/>
            <a:ext cx="6403449" cy="20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/>
          <p:nvPr/>
        </p:nvSpPr>
        <p:spPr>
          <a:xfrm>
            <a:off x="0" y="553700"/>
            <a:ext cx="9144000" cy="45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2"/>
          <p:cNvSpPr txBox="1"/>
          <p:nvPr>
            <p:ph type="title"/>
          </p:nvPr>
        </p:nvSpPr>
        <p:spPr>
          <a:xfrm>
            <a:off x="104400" y="67100"/>
            <a:ext cx="89352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Train Vs Validation Acc. for InceptionNet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337" l="0" r="0" t="327"/>
          <a:stretch/>
        </p:blipFill>
        <p:spPr>
          <a:xfrm>
            <a:off x="1894170" y="576250"/>
            <a:ext cx="5355660" cy="40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355200" y="4736600"/>
            <a:ext cx="8433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Train VS Validation Accuracy For InceptionNET over 34/200 Epochs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/>
          <p:nvPr/>
        </p:nvSpPr>
        <p:spPr>
          <a:xfrm>
            <a:off x="0" y="461775"/>
            <a:ext cx="9144000" cy="46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3"/>
          <p:cNvSpPr txBox="1"/>
          <p:nvPr>
            <p:ph type="title"/>
          </p:nvPr>
        </p:nvSpPr>
        <p:spPr>
          <a:xfrm>
            <a:off x="96750" y="67100"/>
            <a:ext cx="89505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Metrics Result using InceptionNet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146550" y="4252325"/>
            <a:ext cx="8850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Individual and Overall Class Sensitivity, Specificity, PPV, NPV &amp; Overall Accuracy using InceptionNET on Test Set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253" name="Google Shape;253;p33"/>
          <p:cNvGrpSpPr/>
          <p:nvPr/>
        </p:nvGrpSpPr>
        <p:grpSpPr>
          <a:xfrm>
            <a:off x="73251" y="722234"/>
            <a:ext cx="8997498" cy="1146449"/>
            <a:chOff x="146550" y="722213"/>
            <a:chExt cx="8591138" cy="1089988"/>
          </a:xfrm>
        </p:grpSpPr>
        <p:pic>
          <p:nvPicPr>
            <p:cNvPr id="254" name="Google Shape;25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550" y="736500"/>
              <a:ext cx="1600200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2063" y="726975"/>
              <a:ext cx="167640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84675" y="745400"/>
              <a:ext cx="1676400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37275" y="746025"/>
              <a:ext cx="1676400" cy="100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89863" y="722213"/>
              <a:ext cx="1647825" cy="105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3"/>
          <p:cNvGrpSpPr/>
          <p:nvPr/>
        </p:nvGrpSpPr>
        <p:grpSpPr>
          <a:xfrm>
            <a:off x="73106" y="1887072"/>
            <a:ext cx="8997789" cy="2186450"/>
            <a:chOff x="146555" y="1506125"/>
            <a:chExt cx="8900770" cy="2131250"/>
          </a:xfrm>
        </p:grpSpPr>
        <p:pic>
          <p:nvPicPr>
            <p:cNvPr id="260" name="Google Shape;260;p33"/>
            <p:cNvPicPr preferRelativeResize="0"/>
            <p:nvPr/>
          </p:nvPicPr>
          <p:blipFill rotWithShape="1">
            <a:blip r:embed="rId8">
              <a:alphaModFix/>
            </a:blip>
            <a:srcRect b="0" l="89" r="99" t="0"/>
            <a:stretch/>
          </p:blipFill>
          <p:spPr>
            <a:xfrm>
              <a:off x="4776625" y="1506125"/>
              <a:ext cx="4270701" cy="213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6555" y="1857166"/>
              <a:ext cx="4581350" cy="14291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/>
          <p:nvPr/>
        </p:nvSpPr>
        <p:spPr>
          <a:xfrm>
            <a:off x="50" y="427475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type="title"/>
          </p:nvPr>
        </p:nvSpPr>
        <p:spPr>
          <a:xfrm>
            <a:off x="118500" y="12250"/>
            <a:ext cx="8907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Misclassified Images using InceptionNet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1092450" y="4720375"/>
            <a:ext cx="69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Random 25 Misclassified Images in Test Set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2441425" y="427475"/>
            <a:ext cx="4261150" cy="44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/>
          <p:nvPr/>
        </p:nvSpPr>
        <p:spPr>
          <a:xfrm>
            <a:off x="0" y="457225"/>
            <a:ext cx="9144000" cy="46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5"/>
          <p:cNvSpPr txBox="1"/>
          <p:nvPr>
            <p:ph type="title"/>
          </p:nvPr>
        </p:nvSpPr>
        <p:spPr>
          <a:xfrm>
            <a:off x="-19800" y="-9100"/>
            <a:ext cx="8660100" cy="4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Test </a:t>
            </a: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Confusion Matrix for InceptionNet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386" y="457200"/>
            <a:ext cx="5379228" cy="46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/>
          <p:nvPr/>
        </p:nvSpPr>
        <p:spPr>
          <a:xfrm>
            <a:off x="0" y="530350"/>
            <a:ext cx="9144000" cy="46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4" name="Google Shape;284;p36"/>
          <p:cNvGraphicFramePr/>
          <p:nvPr/>
        </p:nvGraphicFramePr>
        <p:xfrm>
          <a:off x="251550" y="76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{508CF277-29A3-4463-8BEA-ED5C8095B789}</a:tableStyleId>
              </a:tblPr>
              <a:tblGrid>
                <a:gridCol w="2655350"/>
                <a:gridCol w="1020125"/>
                <a:gridCol w="1801275"/>
                <a:gridCol w="1435975"/>
                <a:gridCol w="1728175"/>
              </a:tblGrid>
              <a:tr h="63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 Medium"/>
                          <a:ea typeface="Roboto Slab Medium"/>
                          <a:cs typeface="Roboto Slab Medium"/>
                          <a:sym typeface="Roboto Slab Medium"/>
                        </a:rPr>
                        <a:t>Algorithm (Epochs/200)</a:t>
                      </a:r>
                      <a:endParaRPr>
                        <a:solidFill>
                          <a:schemeClr val="dk1"/>
                        </a:solidFill>
                        <a:latin typeface="Roboto Slab Medium"/>
                        <a:ea typeface="Roboto Slab Medium"/>
                        <a:cs typeface="Roboto Slab Medium"/>
                        <a:sym typeface="Roboto Slab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 Medium"/>
                          <a:ea typeface="Roboto Slab Medium"/>
                          <a:cs typeface="Roboto Slab Medium"/>
                          <a:sym typeface="Roboto Slab Medium"/>
                        </a:rPr>
                        <a:t>Test Accuracy</a:t>
                      </a:r>
                      <a:endParaRPr>
                        <a:solidFill>
                          <a:schemeClr val="dk1"/>
                        </a:solidFill>
                        <a:latin typeface="Roboto Slab Medium"/>
                        <a:ea typeface="Roboto Slab Medium"/>
                        <a:cs typeface="Roboto Slab Medium"/>
                        <a:sym typeface="Roboto Slab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 Medium"/>
                          <a:ea typeface="Roboto Slab Medium"/>
                          <a:cs typeface="Roboto Slab Medium"/>
                          <a:sym typeface="Roboto Slab Medium"/>
                        </a:rPr>
                        <a:t>Precision (Macro)</a:t>
                      </a:r>
                      <a:endParaRPr>
                        <a:solidFill>
                          <a:schemeClr val="dk1"/>
                        </a:solidFill>
                        <a:latin typeface="Roboto Slab Medium"/>
                        <a:ea typeface="Roboto Slab Medium"/>
                        <a:cs typeface="Roboto Slab Medium"/>
                        <a:sym typeface="Roboto Slab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 Medium"/>
                          <a:ea typeface="Roboto Slab Medium"/>
                          <a:cs typeface="Roboto Slab Medium"/>
                          <a:sym typeface="Roboto Slab Medium"/>
                        </a:rPr>
                        <a:t>Recall (Macro)</a:t>
                      </a:r>
                      <a:endParaRPr>
                        <a:solidFill>
                          <a:schemeClr val="dk1"/>
                        </a:solidFill>
                        <a:latin typeface="Roboto Slab Medium"/>
                        <a:ea typeface="Roboto Slab Medium"/>
                        <a:cs typeface="Roboto Slab Medium"/>
                        <a:sym typeface="Roboto Slab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 Medium"/>
                          <a:ea typeface="Roboto Slab Medium"/>
                          <a:cs typeface="Roboto Slab Medium"/>
                          <a:sym typeface="Roboto Slab Medium"/>
                        </a:rPr>
                        <a:t>F Score (Macro)</a:t>
                      </a:r>
                      <a:endParaRPr>
                        <a:solidFill>
                          <a:schemeClr val="dk1"/>
                        </a:solidFill>
                        <a:latin typeface="Roboto Slab Medium"/>
                        <a:ea typeface="Roboto Slab Medium"/>
                        <a:cs typeface="Roboto Slab Medium"/>
                        <a:sym typeface="Roboto Slab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Custom CNN (43)</a:t>
                      </a:r>
                      <a:endParaRPr b="1" sz="16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66.4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0.66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0.66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0.66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ResNet - 50 (31)</a:t>
                      </a:r>
                      <a:endParaRPr b="1" sz="16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55.6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0.59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0.56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0.56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InceptionNET (34)</a:t>
                      </a:r>
                      <a:endParaRPr b="1" sz="16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62.8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0.65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0.63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0.62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Keras ResNet - 50 (14)</a:t>
                      </a:r>
                      <a:endParaRPr b="1" sz="16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60.8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0.65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0.61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0.60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Keras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InceptionNET</a:t>
                      </a:r>
                      <a:r>
                        <a:rPr b="1" lang="en" sz="16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(11)</a:t>
                      </a:r>
                      <a:endParaRPr b="1" sz="16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83.6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0.84 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0.84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0.83</a:t>
                      </a:r>
                      <a:endParaRPr b="1" sz="2000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6"/>
          <p:cNvSpPr txBox="1"/>
          <p:nvPr>
            <p:ph type="title"/>
          </p:nvPr>
        </p:nvSpPr>
        <p:spPr>
          <a:xfrm>
            <a:off x="285000" y="0"/>
            <a:ext cx="56649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Results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67500" y="3960875"/>
            <a:ext cx="90090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 Slab"/>
                <a:ea typeface="Roboto Slab"/>
                <a:cs typeface="Roboto Slab"/>
                <a:sym typeface="Roboto Slab"/>
              </a:rPr>
              <a:t>Overall Accuracy (%), Precision, Recall and F1 Score using Custom CNN model, Customized ResNet - 50 &amp; InceptionNET model, Pretrained ResNet - 50 &amp; InceptionNET model</a:t>
            </a:r>
            <a:endParaRPr b="1" sz="15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/>
          <p:nvPr/>
        </p:nvSpPr>
        <p:spPr>
          <a:xfrm>
            <a:off x="0" y="650450"/>
            <a:ext cx="9144000" cy="449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37"/>
          <p:cNvSpPr txBox="1"/>
          <p:nvPr>
            <p:ph type="title"/>
          </p:nvPr>
        </p:nvSpPr>
        <p:spPr>
          <a:xfrm>
            <a:off x="22025" y="0"/>
            <a:ext cx="5928000" cy="6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Decision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22025" y="650450"/>
            <a:ext cx="9056100" cy="4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❖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Due to Low Numbers of Train and Test Data Most of Our CNN Models Couldn’t Achieve Better Accuracy.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❖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Our ResNet - 50, InceptionNet and Custom CNN Model has Overfitting Issue.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❖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To Solve this Problem We Used Techniques Like</a:t>
            </a: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: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■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Data Augmentation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■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Regularization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■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Hyperparameter Tuning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■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Bagging and Boosting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"/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Using Pre Trained ResNet - 50 and InceptionNet Provides Better Performance on the Same Dataset Compared to Our CNN Models and It’s Variants.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0" y="580400"/>
            <a:ext cx="9144000" cy="456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8"/>
          <p:cNvSpPr txBox="1"/>
          <p:nvPr>
            <p:ph type="title"/>
          </p:nvPr>
        </p:nvSpPr>
        <p:spPr>
          <a:xfrm>
            <a:off x="22025" y="0"/>
            <a:ext cx="5928000" cy="5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Conclusion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22025" y="580400"/>
            <a:ext cx="9056100" cy="4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Char char="❏"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Low Number of Data are Creating Overfitting Issue. 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Char char="❏"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Our Custom CNN Model with ReLU Activation Gives Better Accuracy and F1 Score Compared to our ResNet - 50 and InceptionNet.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Char char="❏"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Custom CNN and It’s Variants Performed Better Compared to Previous Neural network and Logistic Models. 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Char char="❏"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For the Future, Solving Overfitting Issues will Make the Model Better.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427475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Classes :</a:t>
            </a: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Flagpole, Gondola, Glass Mask, Hourglass, Lampshades</a:t>
            </a:r>
            <a:endParaRPr sz="2100"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114275" y="88450"/>
            <a:ext cx="56649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Dataset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628650" y="3846325"/>
            <a:ext cx="78867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Data Points in Train and Test Set after Augmentation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" y="775350"/>
            <a:ext cx="8126250" cy="22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50" y="427475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114275" y="88450"/>
            <a:ext cx="56649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Dataset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88300" y="4720375"/>
            <a:ext cx="796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Frequency Distribution of Classes after Augmentation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1200" r="1200" t="0"/>
          <a:stretch/>
        </p:blipFill>
        <p:spPr>
          <a:xfrm>
            <a:off x="2181500" y="427475"/>
            <a:ext cx="4780999" cy="4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0" y="427500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 Medium"/>
              <a:buChar char="➢"/>
            </a:pPr>
            <a:r>
              <a:rPr b="1" lang="en" sz="20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Sensitivity/Recall :</a:t>
            </a:r>
            <a:r>
              <a:rPr b="1"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True Positive / (True Positive + False Negative)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➢"/>
            </a:pPr>
            <a:r>
              <a:rPr b="1" lang="en" sz="20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Specificity :</a:t>
            </a:r>
            <a:r>
              <a:rPr b="1"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True Negative / (True Negative + False  Positive)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➢"/>
            </a:pPr>
            <a:r>
              <a:rPr b="1" lang="en" sz="20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Positive Predictive Value (PPV)/Precision :</a:t>
            </a:r>
            <a:r>
              <a:rPr b="1"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True Positive / (True Positive + False Positive)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➢"/>
            </a:pPr>
            <a:r>
              <a:rPr b="1" lang="en" sz="20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Negative Predictive Value (NPV) :</a:t>
            </a:r>
            <a:r>
              <a:rPr b="1"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True Negative / (True Negative + False  Negative)</a:t>
            </a:r>
            <a:endParaRPr sz="2000"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"/>
              <a:buChar char="➢"/>
            </a:pPr>
            <a:r>
              <a:rPr b="1" lang="en" sz="20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 Score :</a:t>
            </a: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(2 X Precision X Recall) / (Precision + Recall)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114275" y="88450"/>
            <a:ext cx="84606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Performance Metric Formula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50" y="427475"/>
            <a:ext cx="9144000" cy="4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73650" y="88450"/>
            <a:ext cx="89967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Custom CNN Code Snippet &amp; Structure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3150" y="4796575"/>
            <a:ext cx="9077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Architecture Link @ : </a:t>
            </a:r>
            <a:r>
              <a:rPr lang="en" sz="2000" u="sng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 CNN Model Figure</a:t>
            </a:r>
            <a:endParaRPr sz="200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950" y="457200"/>
            <a:ext cx="5200101" cy="436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0" y="553700"/>
            <a:ext cx="9144000" cy="45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104400" y="67100"/>
            <a:ext cx="89352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Train Vs Validation Loss for Custom CNN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0" y="576250"/>
            <a:ext cx="5355660" cy="40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605850" y="4736600"/>
            <a:ext cx="7932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Train VS Validation Loss For Custom CNN over 43/200 Epochs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0" y="553700"/>
            <a:ext cx="9144000" cy="45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104400" y="67100"/>
            <a:ext cx="89352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Train Vs Validation Acc. for Custom CNN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170" y="576250"/>
            <a:ext cx="5355660" cy="40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355200" y="4736600"/>
            <a:ext cx="8433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Train VS Validation Accuracy For Custom CNN over 43/200 Epochs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0" y="461775"/>
            <a:ext cx="9144000" cy="46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96750" y="67100"/>
            <a:ext cx="8950500" cy="4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agu Slab Medium"/>
                <a:ea typeface="Montagu Slab Medium"/>
                <a:cs typeface="Montagu Slab Medium"/>
                <a:sym typeface="Montagu Slab Medium"/>
              </a:rPr>
              <a:t>Metrics Result using Custom CNN</a:t>
            </a:r>
            <a:endParaRPr sz="3000">
              <a:solidFill>
                <a:schemeClr val="lt1"/>
              </a:solidFill>
              <a:latin typeface="Montagu Slab Medium"/>
              <a:ea typeface="Montagu Slab Medium"/>
              <a:cs typeface="Montagu Slab Medium"/>
              <a:sym typeface="Montagu Slab Medium"/>
            </a:endParaRPr>
          </a:p>
        </p:txBody>
      </p:sp>
      <p:grpSp>
        <p:nvGrpSpPr>
          <p:cNvPr id="130" name="Google Shape;130;p21"/>
          <p:cNvGrpSpPr/>
          <p:nvPr/>
        </p:nvGrpSpPr>
        <p:grpSpPr>
          <a:xfrm>
            <a:off x="96664" y="625162"/>
            <a:ext cx="8950672" cy="1261575"/>
            <a:chOff x="96738" y="548938"/>
            <a:chExt cx="8586600" cy="1104900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9175" y="548938"/>
              <a:ext cx="1685925" cy="110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16463" y="591800"/>
              <a:ext cx="1666875" cy="101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0913" y="568000"/>
              <a:ext cx="1666875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1"/>
            <p:cNvPicPr preferRelativeResize="0"/>
            <p:nvPr/>
          </p:nvPicPr>
          <p:blipFill rotWithShape="1">
            <a:blip r:embed="rId6">
              <a:alphaModFix/>
            </a:blip>
            <a:srcRect b="0" l="-4800" r="4799" t="0"/>
            <a:stretch/>
          </p:blipFill>
          <p:spPr>
            <a:xfrm>
              <a:off x="1782663" y="553700"/>
              <a:ext cx="1666875" cy="109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6738" y="577513"/>
              <a:ext cx="1685925" cy="1047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21"/>
          <p:cNvGrpSpPr/>
          <p:nvPr/>
        </p:nvGrpSpPr>
        <p:grpSpPr>
          <a:xfrm>
            <a:off x="96675" y="2003898"/>
            <a:ext cx="8950651" cy="2131250"/>
            <a:chOff x="96674" y="2003898"/>
            <a:chExt cx="8950651" cy="2131250"/>
          </a:xfrm>
        </p:grpSpPr>
        <p:pic>
          <p:nvPicPr>
            <p:cNvPr id="137" name="Google Shape;137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6674" y="2320652"/>
              <a:ext cx="4596600" cy="149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76624" y="2003898"/>
              <a:ext cx="4270700" cy="2131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21"/>
          <p:cNvSpPr txBox="1"/>
          <p:nvPr/>
        </p:nvSpPr>
        <p:spPr>
          <a:xfrm>
            <a:off x="146550" y="4252325"/>
            <a:ext cx="8850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Individual and Overall Class Sensitivity, Specificity, PPV, NPV &amp; Overall Accuracy using Custom CNN on Test Set</a:t>
            </a:r>
            <a:endParaRPr sz="20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